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obby Jones Condensed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1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25.png" Type="http://schemas.openxmlformats.org/officeDocument/2006/relationships/image"/><Relationship Id="rId14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8911" y="2290571"/>
            <a:ext cx="13604366" cy="48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5"/>
              </a:lnSpc>
            </a:pPr>
            <a:r>
              <a:rPr lang="en-US" sz="135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PROPUESTA DE CONTROL DE INVENTARIO LO VALLEDOR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95155" y="776339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0" y="0"/>
                </a:lnTo>
                <a:lnTo>
                  <a:pt x="3647710" y="4253891"/>
                </a:lnTo>
                <a:lnTo>
                  <a:pt x="0" y="425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00507">
            <a:off x="14778140" y="-1421119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8"/>
                </a:lnTo>
                <a:lnTo>
                  <a:pt x="0" y="489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36388" y="7410735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967874" y="3945536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8"/>
                </a:lnTo>
                <a:lnTo>
                  <a:pt x="3171877" y="3212028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13285">
            <a:off x="-775525" y="3675287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1"/>
                </a:lnTo>
                <a:lnTo>
                  <a:pt x="0" y="354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675818">
            <a:off x="5883440" y="7100681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53631">
            <a:off x="7677306" y="7581313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88253">
            <a:off x="-1201937" y="-1713700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2"/>
                </a:lnTo>
                <a:lnTo>
                  <a:pt x="0" y="4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05103" y="-2413216"/>
            <a:ext cx="4410397" cy="4007949"/>
          </a:xfrm>
          <a:custGeom>
            <a:avLst/>
            <a:gdLst/>
            <a:ahLst/>
            <a:cxnLst/>
            <a:rect r="r" b="b" t="t" l="l"/>
            <a:pathLst>
              <a:path h="4007949" w="4410397">
                <a:moveTo>
                  <a:pt x="0" y="0"/>
                </a:moveTo>
                <a:lnTo>
                  <a:pt x="4410397" y="0"/>
                </a:lnTo>
                <a:lnTo>
                  <a:pt x="4410397" y="4007948"/>
                </a:lnTo>
                <a:lnTo>
                  <a:pt x="0" y="4007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803891">
            <a:off x="5057719" y="-2040025"/>
            <a:ext cx="3013349" cy="4522850"/>
          </a:xfrm>
          <a:custGeom>
            <a:avLst/>
            <a:gdLst/>
            <a:ahLst/>
            <a:cxnLst/>
            <a:rect r="r" b="b" t="t" l="l"/>
            <a:pathLst>
              <a:path h="4522850" w="3013349">
                <a:moveTo>
                  <a:pt x="0" y="0"/>
                </a:moveTo>
                <a:lnTo>
                  <a:pt x="3013349" y="0"/>
                </a:lnTo>
                <a:lnTo>
                  <a:pt x="3013349" y="4522851"/>
                </a:lnTo>
                <a:lnTo>
                  <a:pt x="0" y="452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2005" y="256794"/>
            <a:ext cx="3134642" cy="771906"/>
          </a:xfrm>
          <a:custGeom>
            <a:avLst/>
            <a:gdLst/>
            <a:ahLst/>
            <a:cxnLst/>
            <a:rect r="r" b="b" t="t" l="l"/>
            <a:pathLst>
              <a:path h="771906" w="3134642">
                <a:moveTo>
                  <a:pt x="0" y="0"/>
                </a:moveTo>
                <a:lnTo>
                  <a:pt x="3134642" y="0"/>
                </a:lnTo>
                <a:lnTo>
                  <a:pt x="3134642" y="771906"/>
                </a:lnTo>
                <a:lnTo>
                  <a:pt x="0" y="7719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68584" y="7191660"/>
            <a:ext cx="12150831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Capstone_004D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Martin Jeraldino, Jordan Peña y Renato Tapia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Docente: Ceferino Anibal Sotelo Becerra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5155" y="776339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0" y="0"/>
                </a:lnTo>
                <a:lnTo>
                  <a:pt x="3647710" y="4253891"/>
                </a:lnTo>
                <a:lnTo>
                  <a:pt x="0" y="425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900507">
            <a:off x="14778140" y="-1421119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8"/>
                </a:lnTo>
                <a:lnTo>
                  <a:pt x="0" y="489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36388" y="7410735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967874" y="3945536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8"/>
                </a:lnTo>
                <a:lnTo>
                  <a:pt x="3171877" y="3212028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13285">
            <a:off x="-775525" y="3675287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1"/>
                </a:lnTo>
                <a:lnTo>
                  <a:pt x="0" y="354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3440" y="7100681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677306" y="7581313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88253">
            <a:off x="-1201937" y="-1713700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2"/>
                </a:lnTo>
                <a:lnTo>
                  <a:pt x="0" y="4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05103" y="-2413216"/>
            <a:ext cx="4410397" cy="4007949"/>
          </a:xfrm>
          <a:custGeom>
            <a:avLst/>
            <a:gdLst/>
            <a:ahLst/>
            <a:cxnLst/>
            <a:rect r="r" b="b" t="t" l="l"/>
            <a:pathLst>
              <a:path h="4007949" w="4410397">
                <a:moveTo>
                  <a:pt x="0" y="0"/>
                </a:moveTo>
                <a:lnTo>
                  <a:pt x="4410397" y="0"/>
                </a:lnTo>
                <a:lnTo>
                  <a:pt x="4410397" y="4007948"/>
                </a:lnTo>
                <a:lnTo>
                  <a:pt x="0" y="4007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803891">
            <a:off x="5057719" y="-2040025"/>
            <a:ext cx="3013349" cy="4522850"/>
          </a:xfrm>
          <a:custGeom>
            <a:avLst/>
            <a:gdLst/>
            <a:ahLst/>
            <a:cxnLst/>
            <a:rect r="r" b="b" t="t" l="l"/>
            <a:pathLst>
              <a:path h="4522850" w="3013349">
                <a:moveTo>
                  <a:pt x="0" y="0"/>
                </a:moveTo>
                <a:lnTo>
                  <a:pt x="3013349" y="0"/>
                </a:lnTo>
                <a:lnTo>
                  <a:pt x="3013349" y="4522851"/>
                </a:lnTo>
                <a:lnTo>
                  <a:pt x="0" y="452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09996" y="3702107"/>
            <a:ext cx="9668009" cy="388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5999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0" t="0" r="-25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426871" y="66314"/>
            <a:ext cx="1719987" cy="3492359"/>
          </a:xfrm>
          <a:custGeom>
            <a:avLst/>
            <a:gdLst/>
            <a:ahLst/>
            <a:cxnLst/>
            <a:rect r="r" b="b" t="t" l="l"/>
            <a:pathLst>
              <a:path h="3492359" w="1719987">
                <a:moveTo>
                  <a:pt x="0" y="0"/>
                </a:moveTo>
                <a:lnTo>
                  <a:pt x="1719987" y="0"/>
                </a:lnTo>
                <a:lnTo>
                  <a:pt x="1719987" y="3492359"/>
                </a:lnTo>
                <a:lnTo>
                  <a:pt x="0" y="3492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76" t="0" r="-16176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40684" y="2941001"/>
            <a:ext cx="6718616" cy="6317299"/>
            <a:chOff x="0" y="0"/>
            <a:chExt cx="8958154" cy="84230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7625"/>
              <a:ext cx="8958154" cy="1407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8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000000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INTRODUCCIÓN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8547"/>
              <a:ext cx="8958154" cy="6344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36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El c</a:t>
              </a:r>
              <a:r>
                <a:rPr lang="en-US" sz="3200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omercio mayorista de frutas y verduras en Lo Valledor es clave para abastecer a ferias y negocios de Santiago. Este entorno dinámico requiere herramientas informáticas que permitan organizar y agilizar los procesos de compra, venta y distribución.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2789" y="1679716"/>
            <a:ext cx="9457525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PROBLEMATICA DEL CASO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786468" y="2503896"/>
            <a:ext cx="6534662" cy="6265108"/>
          </a:xfrm>
          <a:custGeom>
            <a:avLst/>
            <a:gdLst/>
            <a:ahLst/>
            <a:cxnLst/>
            <a:rect r="r" b="b" t="t" l="l"/>
            <a:pathLst>
              <a:path h="6265108" w="6534662">
                <a:moveTo>
                  <a:pt x="0" y="0"/>
                </a:moveTo>
                <a:lnTo>
                  <a:pt x="6534662" y="0"/>
                </a:lnTo>
                <a:lnTo>
                  <a:pt x="6534662" y="6265108"/>
                </a:lnTo>
                <a:lnTo>
                  <a:pt x="0" y="6265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2789" y="3347500"/>
            <a:ext cx="8982490" cy="512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6"/>
              </a:lnSpc>
              <a:spcBef>
                <a:spcPct val="0"/>
              </a:spcBef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En Lo V</a:t>
            </a: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alle</a:t>
            </a: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dor,</a:t>
            </a: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 muchos comerciantes gestionan inventario de forma manual, lo que genera:</a:t>
            </a:r>
          </a:p>
          <a:p>
            <a:pPr algn="l" marL="0" indent="0" lvl="0">
              <a:lnSpc>
                <a:spcPts val="4116"/>
              </a:lnSpc>
              <a:spcBef>
                <a:spcPct val="0"/>
              </a:spcBef>
            </a:pP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Pérdida de información </a:t>
            </a: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Errores humanos </a:t>
            </a: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Dificultad para proyectar ventas o controlar el stock disponible </a:t>
            </a:r>
          </a:p>
          <a:p>
            <a:pPr algn="l">
              <a:lnSpc>
                <a:spcPts val="4116"/>
              </a:lnSpc>
            </a:pPr>
          </a:p>
          <a:p>
            <a:pPr algn="l">
              <a:lnSpc>
                <a:spcPts val="4116"/>
              </a:lnSpc>
            </a:pP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Por eso, se justifica una solución tecnológica que reduzca errores y facilite la toma de decisiones.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170769" y="4599506"/>
            <a:ext cx="2797715" cy="3838840"/>
            <a:chOff x="0" y="0"/>
            <a:chExt cx="801006" cy="10990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1006" cy="1099088"/>
            </a:xfrm>
            <a:custGeom>
              <a:avLst/>
              <a:gdLst/>
              <a:ahLst/>
              <a:cxnLst/>
              <a:rect r="r" b="b" t="t" l="l"/>
              <a:pathLst>
                <a:path h="1099088" w="801006">
                  <a:moveTo>
                    <a:pt x="141129" y="0"/>
                  </a:moveTo>
                  <a:lnTo>
                    <a:pt x="659878" y="0"/>
                  </a:lnTo>
                  <a:cubicBezTo>
                    <a:pt x="737821" y="0"/>
                    <a:pt x="801006" y="63185"/>
                    <a:pt x="801006" y="141129"/>
                  </a:cubicBezTo>
                  <a:lnTo>
                    <a:pt x="801006" y="957959"/>
                  </a:lnTo>
                  <a:cubicBezTo>
                    <a:pt x="801006" y="1035902"/>
                    <a:pt x="737821" y="1099088"/>
                    <a:pt x="659878" y="1099088"/>
                  </a:cubicBezTo>
                  <a:lnTo>
                    <a:pt x="141129" y="1099088"/>
                  </a:lnTo>
                  <a:cubicBezTo>
                    <a:pt x="63185" y="1099088"/>
                    <a:pt x="0" y="1035902"/>
                    <a:pt x="0" y="957959"/>
                  </a:cubicBezTo>
                  <a:lnTo>
                    <a:pt x="0" y="141129"/>
                  </a:lnTo>
                  <a:cubicBezTo>
                    <a:pt x="0" y="63185"/>
                    <a:pt x="63185" y="0"/>
                    <a:pt x="14112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01006" cy="113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01223" y="4599506"/>
            <a:ext cx="2797715" cy="3838840"/>
            <a:chOff x="0" y="0"/>
            <a:chExt cx="801006" cy="10990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01006" cy="1099088"/>
            </a:xfrm>
            <a:custGeom>
              <a:avLst/>
              <a:gdLst/>
              <a:ahLst/>
              <a:cxnLst/>
              <a:rect r="r" b="b" t="t" l="l"/>
              <a:pathLst>
                <a:path h="1099088" w="801006">
                  <a:moveTo>
                    <a:pt x="141129" y="0"/>
                  </a:moveTo>
                  <a:lnTo>
                    <a:pt x="659878" y="0"/>
                  </a:lnTo>
                  <a:cubicBezTo>
                    <a:pt x="737821" y="0"/>
                    <a:pt x="801006" y="63185"/>
                    <a:pt x="801006" y="141129"/>
                  </a:cubicBezTo>
                  <a:lnTo>
                    <a:pt x="801006" y="957959"/>
                  </a:lnTo>
                  <a:cubicBezTo>
                    <a:pt x="801006" y="1035902"/>
                    <a:pt x="737821" y="1099088"/>
                    <a:pt x="659878" y="1099088"/>
                  </a:cubicBezTo>
                  <a:lnTo>
                    <a:pt x="141129" y="1099088"/>
                  </a:lnTo>
                  <a:cubicBezTo>
                    <a:pt x="63185" y="1099088"/>
                    <a:pt x="0" y="1035902"/>
                    <a:pt x="0" y="957959"/>
                  </a:cubicBezTo>
                  <a:lnTo>
                    <a:pt x="0" y="141129"/>
                  </a:lnTo>
                  <a:cubicBezTo>
                    <a:pt x="0" y="63185"/>
                    <a:pt x="63185" y="0"/>
                    <a:pt x="14112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01006" cy="113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36154" y="4599506"/>
            <a:ext cx="2797715" cy="3838840"/>
            <a:chOff x="0" y="0"/>
            <a:chExt cx="801006" cy="1099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1006" cy="1099088"/>
            </a:xfrm>
            <a:custGeom>
              <a:avLst/>
              <a:gdLst/>
              <a:ahLst/>
              <a:cxnLst/>
              <a:rect r="r" b="b" t="t" l="l"/>
              <a:pathLst>
                <a:path h="1099088" w="801006">
                  <a:moveTo>
                    <a:pt x="141129" y="0"/>
                  </a:moveTo>
                  <a:lnTo>
                    <a:pt x="659878" y="0"/>
                  </a:lnTo>
                  <a:cubicBezTo>
                    <a:pt x="737821" y="0"/>
                    <a:pt x="801006" y="63185"/>
                    <a:pt x="801006" y="141129"/>
                  </a:cubicBezTo>
                  <a:lnTo>
                    <a:pt x="801006" y="957959"/>
                  </a:lnTo>
                  <a:cubicBezTo>
                    <a:pt x="801006" y="1035902"/>
                    <a:pt x="737821" y="1099088"/>
                    <a:pt x="659878" y="1099088"/>
                  </a:cubicBezTo>
                  <a:lnTo>
                    <a:pt x="141129" y="1099088"/>
                  </a:lnTo>
                  <a:cubicBezTo>
                    <a:pt x="63185" y="1099088"/>
                    <a:pt x="0" y="1035902"/>
                    <a:pt x="0" y="957959"/>
                  </a:cubicBezTo>
                  <a:lnTo>
                    <a:pt x="0" y="141129"/>
                  </a:lnTo>
                  <a:cubicBezTo>
                    <a:pt x="0" y="63185"/>
                    <a:pt x="63185" y="0"/>
                    <a:pt x="14112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01006" cy="113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71085" y="4599506"/>
            <a:ext cx="2797715" cy="3838840"/>
            <a:chOff x="0" y="0"/>
            <a:chExt cx="801006" cy="10990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1006" cy="1099088"/>
            </a:xfrm>
            <a:custGeom>
              <a:avLst/>
              <a:gdLst/>
              <a:ahLst/>
              <a:cxnLst/>
              <a:rect r="r" b="b" t="t" l="l"/>
              <a:pathLst>
                <a:path h="1099088" w="801006">
                  <a:moveTo>
                    <a:pt x="141129" y="0"/>
                  </a:moveTo>
                  <a:lnTo>
                    <a:pt x="659878" y="0"/>
                  </a:lnTo>
                  <a:cubicBezTo>
                    <a:pt x="737821" y="0"/>
                    <a:pt x="801006" y="63185"/>
                    <a:pt x="801006" y="141129"/>
                  </a:cubicBezTo>
                  <a:lnTo>
                    <a:pt x="801006" y="957959"/>
                  </a:lnTo>
                  <a:cubicBezTo>
                    <a:pt x="801006" y="1035902"/>
                    <a:pt x="737821" y="1099088"/>
                    <a:pt x="659878" y="1099088"/>
                  </a:cubicBezTo>
                  <a:lnTo>
                    <a:pt x="141129" y="1099088"/>
                  </a:lnTo>
                  <a:cubicBezTo>
                    <a:pt x="63185" y="1099088"/>
                    <a:pt x="0" y="1035902"/>
                    <a:pt x="0" y="957959"/>
                  </a:cubicBezTo>
                  <a:lnTo>
                    <a:pt x="0" y="141129"/>
                  </a:lnTo>
                  <a:cubicBezTo>
                    <a:pt x="0" y="63185"/>
                    <a:pt x="63185" y="0"/>
                    <a:pt x="14112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01006" cy="1137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847372" y="3651773"/>
            <a:ext cx="1444509" cy="1422683"/>
            <a:chOff x="0" y="0"/>
            <a:chExt cx="1926012" cy="189691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926012" cy="1896910"/>
              <a:chOff x="0" y="0"/>
              <a:chExt cx="6564630" cy="646544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8B294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478960" y="618852"/>
              <a:ext cx="968091" cy="75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4232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77826" y="3651773"/>
            <a:ext cx="1444509" cy="1422683"/>
            <a:chOff x="0" y="0"/>
            <a:chExt cx="1926012" cy="189691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926012" cy="1896910"/>
              <a:chOff x="0" y="0"/>
              <a:chExt cx="6564630" cy="646544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8B294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478960" y="618852"/>
              <a:ext cx="968091" cy="75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4232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912757" y="3651773"/>
            <a:ext cx="1444509" cy="1422683"/>
            <a:chOff x="0" y="0"/>
            <a:chExt cx="1926012" cy="189691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926012" cy="1896910"/>
              <a:chOff x="0" y="0"/>
              <a:chExt cx="6564630" cy="646544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8B294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478960" y="618852"/>
              <a:ext cx="968091" cy="75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4232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4947688" y="3651773"/>
            <a:ext cx="1444509" cy="1422683"/>
            <a:chOff x="0" y="0"/>
            <a:chExt cx="1926012" cy="1896910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926012" cy="1896910"/>
              <a:chOff x="0" y="0"/>
              <a:chExt cx="6564630" cy="646544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8B2940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0" y="618852"/>
              <a:ext cx="1926012" cy="754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  <a:r>
                <a:rPr lang="en-US" sz="4232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04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4433919" y="6369914"/>
            <a:ext cx="2416932" cy="125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Gene</a:t>
            </a:r>
            <a:r>
              <a:rPr lang="en-US" sz="18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ra listas de stock actualizado y alertas de bajo inventario para evitar quiebres.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94524" y="6369914"/>
            <a:ext cx="2416932" cy="125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Pa</a:t>
            </a:r>
            <a:r>
              <a:rPr lang="en-US" sz="18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ra agilizar la entrada de productos y reducir errores de digitación.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393853" y="6289267"/>
            <a:ext cx="2416932" cy="156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Pe</a:t>
            </a:r>
            <a:r>
              <a:rPr lang="en-US" sz="18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rmite ingresar productos con datos clave como nombre, categoría, stock y precio.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327091" y="6296120"/>
            <a:ext cx="2416932" cy="187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Ca</a:t>
            </a:r>
            <a:r>
              <a:rPr lang="en-US" sz="18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da comerciante tendrá acceso seguro. Habrá roles para administradores y operadores/vendedores.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2550" y="3801917"/>
            <a:ext cx="3256244" cy="410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6"/>
              </a:lnSpc>
              <a:spcBef>
                <a:spcPct val="0"/>
              </a:spcBef>
            </a:pPr>
            <a:r>
              <a:rPr lang="en-US" b="true" sz="3026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Ovalle</a:t>
            </a:r>
            <a:r>
              <a:rPr lang="en-US" b="true" sz="3026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 Stock</a:t>
            </a:r>
            <a:r>
              <a:rPr lang="en-US" sz="3026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: Es una plataforma web responsiva diseñada para la gestión de inventarios de frutas y verduras en Lo Valledor.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62789" y="1679716"/>
            <a:ext cx="9457525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PROPUESTA DE SOLUCIÓN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357119" y="5303948"/>
            <a:ext cx="2416932" cy="61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8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USUARIOS Y ROLES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381072" y="5202708"/>
            <a:ext cx="2416932" cy="9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8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PRODUCTOS E INVENTARIO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427564" y="5214782"/>
            <a:ext cx="2416932" cy="9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8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LECTURA DE CÓDIGOS QR Y DE BARRAS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461476" y="5303984"/>
            <a:ext cx="2416932" cy="3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b="true" sz="18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REPORTES BÁSICOS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79238" y="4727251"/>
            <a:ext cx="2994362" cy="3659729"/>
            <a:chOff x="0" y="0"/>
            <a:chExt cx="801006" cy="9789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1006" cy="978995"/>
            </a:xfrm>
            <a:custGeom>
              <a:avLst/>
              <a:gdLst/>
              <a:ahLst/>
              <a:cxnLst/>
              <a:rect r="r" b="b" t="t" l="l"/>
              <a:pathLst>
                <a:path h="978995" w="801006">
                  <a:moveTo>
                    <a:pt x="131860" y="0"/>
                  </a:moveTo>
                  <a:lnTo>
                    <a:pt x="669146" y="0"/>
                  </a:lnTo>
                  <a:cubicBezTo>
                    <a:pt x="704117" y="0"/>
                    <a:pt x="737657" y="13892"/>
                    <a:pt x="762385" y="38621"/>
                  </a:cubicBezTo>
                  <a:cubicBezTo>
                    <a:pt x="787114" y="63350"/>
                    <a:pt x="801006" y="96889"/>
                    <a:pt x="801006" y="131860"/>
                  </a:cubicBezTo>
                  <a:lnTo>
                    <a:pt x="801006" y="847135"/>
                  </a:lnTo>
                  <a:cubicBezTo>
                    <a:pt x="801006" y="919959"/>
                    <a:pt x="741970" y="978995"/>
                    <a:pt x="669146" y="978995"/>
                  </a:cubicBezTo>
                  <a:lnTo>
                    <a:pt x="131860" y="978995"/>
                  </a:lnTo>
                  <a:cubicBezTo>
                    <a:pt x="59036" y="978995"/>
                    <a:pt x="0" y="919959"/>
                    <a:pt x="0" y="847135"/>
                  </a:cubicBezTo>
                  <a:lnTo>
                    <a:pt x="0" y="131860"/>
                  </a:lnTo>
                  <a:cubicBezTo>
                    <a:pt x="0" y="59036"/>
                    <a:pt x="59036" y="0"/>
                    <a:pt x="13186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01006" cy="1017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22697" y="4727251"/>
            <a:ext cx="2994362" cy="3659729"/>
            <a:chOff x="0" y="0"/>
            <a:chExt cx="801006" cy="9789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01006" cy="978995"/>
            </a:xfrm>
            <a:custGeom>
              <a:avLst/>
              <a:gdLst/>
              <a:ahLst/>
              <a:cxnLst/>
              <a:rect r="r" b="b" t="t" l="l"/>
              <a:pathLst>
                <a:path h="978995" w="801006">
                  <a:moveTo>
                    <a:pt x="131860" y="0"/>
                  </a:moveTo>
                  <a:lnTo>
                    <a:pt x="669146" y="0"/>
                  </a:lnTo>
                  <a:cubicBezTo>
                    <a:pt x="704117" y="0"/>
                    <a:pt x="737657" y="13892"/>
                    <a:pt x="762385" y="38621"/>
                  </a:cubicBezTo>
                  <a:cubicBezTo>
                    <a:pt x="787114" y="63350"/>
                    <a:pt x="801006" y="96889"/>
                    <a:pt x="801006" y="131860"/>
                  </a:cubicBezTo>
                  <a:lnTo>
                    <a:pt x="801006" y="847135"/>
                  </a:lnTo>
                  <a:cubicBezTo>
                    <a:pt x="801006" y="919959"/>
                    <a:pt x="741970" y="978995"/>
                    <a:pt x="669146" y="978995"/>
                  </a:cubicBezTo>
                  <a:lnTo>
                    <a:pt x="131860" y="978995"/>
                  </a:lnTo>
                  <a:cubicBezTo>
                    <a:pt x="59036" y="978995"/>
                    <a:pt x="0" y="919959"/>
                    <a:pt x="0" y="847135"/>
                  </a:cubicBezTo>
                  <a:lnTo>
                    <a:pt x="0" y="131860"/>
                  </a:lnTo>
                  <a:cubicBezTo>
                    <a:pt x="0" y="59036"/>
                    <a:pt x="59036" y="0"/>
                    <a:pt x="13186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01006" cy="1017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70947" y="4727251"/>
            <a:ext cx="2994362" cy="3659729"/>
            <a:chOff x="0" y="0"/>
            <a:chExt cx="801006" cy="9789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1006" cy="978995"/>
            </a:xfrm>
            <a:custGeom>
              <a:avLst/>
              <a:gdLst/>
              <a:ahLst/>
              <a:cxnLst/>
              <a:rect r="r" b="b" t="t" l="l"/>
              <a:pathLst>
                <a:path h="978995" w="801006">
                  <a:moveTo>
                    <a:pt x="131860" y="0"/>
                  </a:moveTo>
                  <a:lnTo>
                    <a:pt x="669146" y="0"/>
                  </a:lnTo>
                  <a:cubicBezTo>
                    <a:pt x="704117" y="0"/>
                    <a:pt x="737657" y="13892"/>
                    <a:pt x="762385" y="38621"/>
                  </a:cubicBezTo>
                  <a:cubicBezTo>
                    <a:pt x="787114" y="63350"/>
                    <a:pt x="801006" y="96889"/>
                    <a:pt x="801006" y="131860"/>
                  </a:cubicBezTo>
                  <a:lnTo>
                    <a:pt x="801006" y="847135"/>
                  </a:lnTo>
                  <a:cubicBezTo>
                    <a:pt x="801006" y="919959"/>
                    <a:pt x="741970" y="978995"/>
                    <a:pt x="669146" y="978995"/>
                  </a:cubicBezTo>
                  <a:lnTo>
                    <a:pt x="131860" y="978995"/>
                  </a:lnTo>
                  <a:cubicBezTo>
                    <a:pt x="59036" y="978995"/>
                    <a:pt x="0" y="919959"/>
                    <a:pt x="0" y="847135"/>
                  </a:cubicBezTo>
                  <a:lnTo>
                    <a:pt x="0" y="131860"/>
                  </a:lnTo>
                  <a:cubicBezTo>
                    <a:pt x="0" y="59036"/>
                    <a:pt x="59036" y="0"/>
                    <a:pt x="13186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01006" cy="1017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446661" y="3489494"/>
            <a:ext cx="1231809" cy="1231809"/>
          </a:xfrm>
          <a:custGeom>
            <a:avLst/>
            <a:gdLst/>
            <a:ahLst/>
            <a:cxnLst/>
            <a:rect r="r" b="b" t="t" l="l"/>
            <a:pathLst>
              <a:path h="1231809" w="1231809">
                <a:moveTo>
                  <a:pt x="0" y="0"/>
                </a:moveTo>
                <a:lnTo>
                  <a:pt x="1231808" y="0"/>
                </a:lnTo>
                <a:lnTo>
                  <a:pt x="1231808" y="1231809"/>
                </a:lnTo>
                <a:lnTo>
                  <a:pt x="0" y="12318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6712761" y="3498748"/>
            <a:ext cx="1214233" cy="1214233"/>
          </a:xfrm>
          <a:custGeom>
            <a:avLst/>
            <a:gdLst/>
            <a:ahLst/>
            <a:cxnLst/>
            <a:rect r="r" b="b" t="t" l="l"/>
            <a:pathLst>
              <a:path h="1214233" w="1214233">
                <a:moveTo>
                  <a:pt x="0" y="0"/>
                </a:moveTo>
                <a:lnTo>
                  <a:pt x="1214233" y="0"/>
                </a:lnTo>
                <a:lnTo>
                  <a:pt x="1214233" y="1214234"/>
                </a:lnTo>
                <a:lnTo>
                  <a:pt x="0" y="121423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9293703" y="3508002"/>
            <a:ext cx="2567832" cy="1213300"/>
          </a:xfrm>
          <a:custGeom>
            <a:avLst/>
            <a:gdLst/>
            <a:ahLst/>
            <a:cxnLst/>
            <a:rect r="r" b="b" t="t" l="l"/>
            <a:pathLst>
              <a:path h="1213300" w="2567832">
                <a:moveTo>
                  <a:pt x="0" y="0"/>
                </a:moveTo>
                <a:lnTo>
                  <a:pt x="2567831" y="0"/>
                </a:lnTo>
                <a:lnTo>
                  <a:pt x="2567831" y="1213301"/>
                </a:lnTo>
                <a:lnTo>
                  <a:pt x="0" y="1213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0">
            <a:off x="12398649" y="4727251"/>
            <a:ext cx="2994362" cy="3659729"/>
            <a:chOff x="0" y="0"/>
            <a:chExt cx="801006" cy="9789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1006" cy="978995"/>
            </a:xfrm>
            <a:custGeom>
              <a:avLst/>
              <a:gdLst/>
              <a:ahLst/>
              <a:cxnLst/>
              <a:rect r="r" b="b" t="t" l="l"/>
              <a:pathLst>
                <a:path h="978995" w="801006">
                  <a:moveTo>
                    <a:pt x="131860" y="0"/>
                  </a:moveTo>
                  <a:lnTo>
                    <a:pt x="669146" y="0"/>
                  </a:lnTo>
                  <a:cubicBezTo>
                    <a:pt x="704117" y="0"/>
                    <a:pt x="737657" y="13892"/>
                    <a:pt x="762385" y="38621"/>
                  </a:cubicBezTo>
                  <a:cubicBezTo>
                    <a:pt x="787114" y="63350"/>
                    <a:pt x="801006" y="96889"/>
                    <a:pt x="801006" y="131860"/>
                  </a:cubicBezTo>
                  <a:lnTo>
                    <a:pt x="801006" y="847135"/>
                  </a:lnTo>
                  <a:cubicBezTo>
                    <a:pt x="801006" y="919959"/>
                    <a:pt x="741970" y="978995"/>
                    <a:pt x="669146" y="978995"/>
                  </a:cubicBezTo>
                  <a:lnTo>
                    <a:pt x="131860" y="978995"/>
                  </a:lnTo>
                  <a:cubicBezTo>
                    <a:pt x="59036" y="978995"/>
                    <a:pt x="0" y="919959"/>
                    <a:pt x="0" y="847135"/>
                  </a:cubicBezTo>
                  <a:lnTo>
                    <a:pt x="0" y="131860"/>
                  </a:lnTo>
                  <a:cubicBezTo>
                    <a:pt x="0" y="59036"/>
                    <a:pt x="59036" y="0"/>
                    <a:pt x="13186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01006" cy="10170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214920" y="3489494"/>
            <a:ext cx="1223487" cy="1223487"/>
          </a:xfrm>
          <a:custGeom>
            <a:avLst/>
            <a:gdLst/>
            <a:ahLst/>
            <a:cxnLst/>
            <a:rect r="r" b="b" t="t" l="l"/>
            <a:pathLst>
              <a:path h="1223487" w="1223487">
                <a:moveTo>
                  <a:pt x="0" y="0"/>
                </a:moveTo>
                <a:lnTo>
                  <a:pt x="1223488" y="0"/>
                </a:lnTo>
                <a:lnTo>
                  <a:pt x="1223488" y="1223488"/>
                </a:lnTo>
                <a:lnTo>
                  <a:pt x="0" y="12234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0" id="30"/>
          <p:cNvSpPr txBox="true"/>
          <p:nvPr/>
        </p:nvSpPr>
        <p:spPr>
          <a:xfrm rot="0">
            <a:off x="1462789" y="1679716"/>
            <a:ext cx="9457525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HERRAMIENTAS Y LENGUAJE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12009" y="4892753"/>
            <a:ext cx="2586813" cy="67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40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VISUAL STUDIO CODE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60828" y="4993573"/>
            <a:ext cx="2586813" cy="33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40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MYSQL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07583" y="4991754"/>
            <a:ext cx="2586813" cy="33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SQLITE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60086" y="5666880"/>
            <a:ext cx="2719584" cy="219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Será el motor de base de datos principal, utilizado para gestionar la información de inventario, usuarios y productos.</a:t>
            </a:r>
          </a:p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598674" y="5472161"/>
            <a:ext cx="2561042" cy="228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8"/>
              </a:lnSpc>
            </a:pP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HTML</a:t>
            </a: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CSS</a:t>
            </a: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C#</a:t>
            </a:r>
          </a:p>
          <a:p>
            <a:pPr algn="l" marL="418830" indent="-209415" lvl="1">
              <a:lnSpc>
                <a:spcPts val="2638"/>
              </a:lnSpc>
              <a:buFont typeface="Arial"/>
              <a:buChar char="•"/>
            </a:pPr>
            <a:r>
              <a:rPr lang="en-US" sz="1939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Java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72903" y="4969686"/>
            <a:ext cx="2586813" cy="33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b="true" sz="20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LENGUAJES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854099" y="5666880"/>
            <a:ext cx="2416932" cy="219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02"/>
              </a:lnSpc>
              <a:spcBef>
                <a:spcPct val="0"/>
              </a:spcBef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Se utilizará par</a:t>
            </a:r>
            <a:r>
              <a:rPr lang="en-US" sz="18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a programar el sistema web, incluyendo el desarrollo del frontend, el backend y la integración de las API necesarias.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17827" y="5666880"/>
            <a:ext cx="2719584" cy="219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8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Se considerará como una opción para el almacenamiento de datos locales en el sistema web, permitiendo acceso rápido.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4443" y="3102160"/>
            <a:ext cx="13449785" cy="564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Para el desarrollo se utilizará la metodología ágil Scrum, ya que permite organizar el trabajo de forma iterativa e incremental. </a:t>
            </a:r>
          </a:p>
          <a:p>
            <a:pPr algn="l">
              <a:lnSpc>
                <a:spcPts val="4116"/>
              </a:lnSpc>
            </a:pP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Favorece la adaptación a cambios y la entrega continua de avances. </a:t>
            </a: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Incluye roles definidos como Product Owner, Scrum Master y equipo de desarrollo. </a:t>
            </a:r>
          </a:p>
          <a:p>
            <a:pPr algn="l" marL="653432" indent="-326716" lvl="1">
              <a:lnSpc>
                <a:spcPts val="4116"/>
              </a:lnSpc>
              <a:buFont typeface="Arial"/>
              <a:buChar char="•"/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El trabajo se organiza en sprints, con reuniones de revisión y retroalimentación constante. </a:t>
            </a:r>
          </a:p>
          <a:p>
            <a:pPr algn="l">
              <a:lnSpc>
                <a:spcPts val="4116"/>
              </a:lnSpc>
            </a:pPr>
          </a:p>
          <a:p>
            <a:pPr algn="l">
              <a:lnSpc>
                <a:spcPts val="4116"/>
              </a:lnSpc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Esto asegura que el sistema se construya de acuerdo a los requerimientos, manteniendo calidad y flexibilidad durante todo el proceso.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32135" y="4080187"/>
            <a:ext cx="2162005" cy="2126627"/>
          </a:xfrm>
          <a:custGeom>
            <a:avLst/>
            <a:gdLst/>
            <a:ahLst/>
            <a:cxnLst/>
            <a:rect r="r" b="b" t="t" l="l"/>
            <a:pathLst>
              <a:path h="2126627" w="2162005">
                <a:moveTo>
                  <a:pt x="0" y="0"/>
                </a:moveTo>
                <a:lnTo>
                  <a:pt x="2162005" y="0"/>
                </a:lnTo>
                <a:lnTo>
                  <a:pt x="2162005" y="2126626"/>
                </a:lnTo>
                <a:lnTo>
                  <a:pt x="0" y="21266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2789" y="1679716"/>
            <a:ext cx="9457525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METOLODOGÍA ÁGIL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8611" y="9084382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1"/>
                </a:lnTo>
                <a:lnTo>
                  <a:pt x="0" y="5752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16476" y="7948330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1"/>
                </a:lnTo>
                <a:lnTo>
                  <a:pt x="0" y="354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34669" y="7664142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382897" y="8417700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0" y="0"/>
                </a:lnTo>
                <a:lnTo>
                  <a:pt x="4718140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17450" y="3209510"/>
            <a:ext cx="7130262" cy="4525310"/>
            <a:chOff x="0" y="0"/>
            <a:chExt cx="2041446" cy="12956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446" cy="1295629"/>
            </a:xfrm>
            <a:custGeom>
              <a:avLst/>
              <a:gdLst/>
              <a:ahLst/>
              <a:cxnLst/>
              <a:rect r="r" b="b" t="t" l="l"/>
              <a:pathLst>
                <a:path h="1295629" w="2041446">
                  <a:moveTo>
                    <a:pt x="55375" y="0"/>
                  </a:moveTo>
                  <a:lnTo>
                    <a:pt x="1986071" y="0"/>
                  </a:lnTo>
                  <a:cubicBezTo>
                    <a:pt x="2000757" y="0"/>
                    <a:pt x="2014842" y="5834"/>
                    <a:pt x="2025227" y="16219"/>
                  </a:cubicBezTo>
                  <a:cubicBezTo>
                    <a:pt x="2035612" y="26604"/>
                    <a:pt x="2041446" y="40689"/>
                    <a:pt x="2041446" y="55375"/>
                  </a:cubicBezTo>
                  <a:lnTo>
                    <a:pt x="2041446" y="1240254"/>
                  </a:lnTo>
                  <a:cubicBezTo>
                    <a:pt x="2041446" y="1254941"/>
                    <a:pt x="2035612" y="1269025"/>
                    <a:pt x="2025227" y="1279410"/>
                  </a:cubicBezTo>
                  <a:cubicBezTo>
                    <a:pt x="2014842" y="1289795"/>
                    <a:pt x="2000757" y="1295629"/>
                    <a:pt x="1986071" y="1295629"/>
                  </a:cubicBezTo>
                  <a:lnTo>
                    <a:pt x="55375" y="1295629"/>
                  </a:lnTo>
                  <a:cubicBezTo>
                    <a:pt x="40689" y="1295629"/>
                    <a:pt x="26604" y="1289795"/>
                    <a:pt x="16219" y="1279410"/>
                  </a:cubicBezTo>
                  <a:cubicBezTo>
                    <a:pt x="5834" y="1269025"/>
                    <a:pt x="0" y="1254941"/>
                    <a:pt x="0" y="1240254"/>
                  </a:cubicBezTo>
                  <a:lnTo>
                    <a:pt x="0" y="55375"/>
                  </a:lnTo>
                  <a:cubicBezTo>
                    <a:pt x="0" y="40689"/>
                    <a:pt x="5834" y="26604"/>
                    <a:pt x="16219" y="16219"/>
                  </a:cubicBezTo>
                  <a:cubicBezTo>
                    <a:pt x="26604" y="5834"/>
                    <a:pt x="40689" y="0"/>
                    <a:pt x="553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41446" cy="1333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7288" y="3209510"/>
            <a:ext cx="7130262" cy="5814637"/>
            <a:chOff x="0" y="0"/>
            <a:chExt cx="2041446" cy="16647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1446" cy="1664773"/>
            </a:xfrm>
            <a:custGeom>
              <a:avLst/>
              <a:gdLst/>
              <a:ahLst/>
              <a:cxnLst/>
              <a:rect r="r" b="b" t="t" l="l"/>
              <a:pathLst>
                <a:path h="1664773" w="2041446">
                  <a:moveTo>
                    <a:pt x="55375" y="0"/>
                  </a:moveTo>
                  <a:lnTo>
                    <a:pt x="1986071" y="0"/>
                  </a:lnTo>
                  <a:cubicBezTo>
                    <a:pt x="2000757" y="0"/>
                    <a:pt x="2014842" y="5834"/>
                    <a:pt x="2025227" y="16219"/>
                  </a:cubicBezTo>
                  <a:cubicBezTo>
                    <a:pt x="2035612" y="26604"/>
                    <a:pt x="2041446" y="40689"/>
                    <a:pt x="2041446" y="55375"/>
                  </a:cubicBezTo>
                  <a:lnTo>
                    <a:pt x="2041446" y="1609398"/>
                  </a:lnTo>
                  <a:cubicBezTo>
                    <a:pt x="2041446" y="1624084"/>
                    <a:pt x="2035612" y="1638169"/>
                    <a:pt x="2025227" y="1648554"/>
                  </a:cubicBezTo>
                  <a:cubicBezTo>
                    <a:pt x="2014842" y="1658939"/>
                    <a:pt x="2000757" y="1664773"/>
                    <a:pt x="1986071" y="1664773"/>
                  </a:cubicBezTo>
                  <a:lnTo>
                    <a:pt x="55375" y="1664773"/>
                  </a:lnTo>
                  <a:cubicBezTo>
                    <a:pt x="40689" y="1664773"/>
                    <a:pt x="26604" y="1658939"/>
                    <a:pt x="16219" y="1648554"/>
                  </a:cubicBezTo>
                  <a:cubicBezTo>
                    <a:pt x="5834" y="1638169"/>
                    <a:pt x="0" y="1624084"/>
                    <a:pt x="0" y="1609398"/>
                  </a:cubicBezTo>
                  <a:lnTo>
                    <a:pt x="0" y="55375"/>
                  </a:lnTo>
                  <a:cubicBezTo>
                    <a:pt x="0" y="40689"/>
                    <a:pt x="5834" y="26604"/>
                    <a:pt x="16219" y="16219"/>
                  </a:cubicBezTo>
                  <a:cubicBezTo>
                    <a:pt x="26604" y="5834"/>
                    <a:pt x="40689" y="0"/>
                    <a:pt x="553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41446" cy="170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607461" y="3380921"/>
            <a:ext cx="6986466" cy="386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847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Anális</a:t>
            </a:r>
            <a:r>
              <a:rPr lang="en-US" b="true" sz="259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is y planificación</a:t>
            </a:r>
            <a:r>
              <a: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levantar requerimientos </a:t>
            </a:r>
          </a:p>
          <a:p>
            <a:pPr algn="l" marL="561339" indent="-280669" lvl="1">
              <a:lnSpc>
                <a:spcPts val="3847"/>
              </a:lnSpc>
              <a:buFont typeface="Arial"/>
              <a:buChar char="•"/>
            </a:pPr>
            <a:r>
              <a:rPr lang="en-US" b="true" sz="259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Diseño:</a:t>
            </a:r>
            <a:r>
              <a: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modelo de datos y arquitectura </a:t>
            </a:r>
          </a:p>
          <a:p>
            <a:pPr algn="l" marL="561339" indent="-280669" lvl="1">
              <a:lnSpc>
                <a:spcPts val="3847"/>
              </a:lnSpc>
              <a:buFont typeface="Arial"/>
              <a:buChar char="•"/>
            </a:pPr>
            <a:r>
              <a:rPr lang="en-US" b="true" sz="259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Desarrollo:</a:t>
            </a:r>
            <a:r>
              <a: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backend, frontend e integración del lector QR/barras </a:t>
            </a:r>
          </a:p>
          <a:p>
            <a:pPr algn="l" marL="561339" indent="-280669" lvl="1">
              <a:lnSpc>
                <a:spcPts val="3847"/>
              </a:lnSpc>
              <a:buFont typeface="Arial"/>
              <a:buChar char="•"/>
            </a:pPr>
            <a:r>
              <a:rPr lang="en-US" b="true" sz="259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Pruebas:</a:t>
            </a:r>
            <a:r>
              <a: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unitarias y de aceptación </a:t>
            </a:r>
          </a:p>
          <a:p>
            <a:pPr algn="l" marL="561339" indent="-280669" lvl="1">
              <a:lnSpc>
                <a:spcPts val="3847"/>
              </a:lnSpc>
              <a:buFont typeface="Arial"/>
              <a:buChar char="•"/>
            </a:pPr>
            <a:r>
              <a:rPr lang="en-US" b="true" sz="2599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Documentación y cierre:</a:t>
            </a:r>
            <a:r>
              <a: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manuales y entrega final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0136" y="3323771"/>
            <a:ext cx="6986466" cy="60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Documento de requerimientos: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define qué debe hacer el sistema</a:t>
            </a:r>
          </a:p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</a:t>
            </a: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ase de datos y arquitectura: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diseño técnico del sistema</a:t>
            </a:r>
          </a:p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Prototipo navegable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primeras pantallas y flujo de uso</a:t>
            </a:r>
          </a:p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Prototipo funcional: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sistema con login, CRUD, lector QR/barras</a:t>
            </a:r>
          </a:p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Plan y reporte de pruebas: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casos, resultados y métricas</a:t>
            </a:r>
          </a:p>
          <a:p>
            <a:pPr algn="l" marL="539749" indent="-269875" lvl="1">
              <a:lnSpc>
                <a:spcPts val="36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Informe final del proyecto: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documento con el desarrollo completo</a:t>
            </a:r>
          </a:p>
          <a:p>
            <a:pPr algn="l">
              <a:lnSpc>
                <a:spcPts val="384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62789" y="1679716"/>
            <a:ext cx="10650557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EVIDENCIAS Y PLAN DE TRABAJO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2789" y="1679716"/>
            <a:ext cx="12068689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RELACIÓN CON PERFIL DE EGRESO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832433" y="3249479"/>
            <a:ext cx="1440079" cy="1418320"/>
            <a:chOff x="0" y="0"/>
            <a:chExt cx="1920106" cy="189109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920106" cy="1891093"/>
              <a:chOff x="0" y="0"/>
              <a:chExt cx="6564630" cy="646544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7AA93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7492" y="607722"/>
              <a:ext cx="965122" cy="76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4219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90896" y="5765863"/>
            <a:ext cx="656711" cy="50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827">
                <a:solidFill>
                  <a:srgbClr val="FFFFFF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8217" y="7551394"/>
            <a:ext cx="656711" cy="50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827">
                <a:solidFill>
                  <a:srgbClr val="FFFFFF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391196" y="3249479"/>
            <a:ext cx="12817801" cy="1549859"/>
            <a:chOff x="0" y="0"/>
            <a:chExt cx="3669830" cy="4437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9829" cy="443736"/>
            </a:xfrm>
            <a:custGeom>
              <a:avLst/>
              <a:gdLst/>
              <a:ahLst/>
              <a:cxnLst/>
              <a:rect r="r" b="b" t="t" l="l"/>
              <a:pathLst>
                <a:path h="443736" w="3669829">
                  <a:moveTo>
                    <a:pt x="30804" y="0"/>
                  </a:moveTo>
                  <a:lnTo>
                    <a:pt x="3639026" y="0"/>
                  </a:lnTo>
                  <a:cubicBezTo>
                    <a:pt x="3647195" y="0"/>
                    <a:pt x="3655030" y="3245"/>
                    <a:pt x="3660807" y="9022"/>
                  </a:cubicBezTo>
                  <a:cubicBezTo>
                    <a:pt x="3666584" y="14799"/>
                    <a:pt x="3669829" y="22634"/>
                    <a:pt x="3669829" y="30804"/>
                  </a:cubicBezTo>
                  <a:lnTo>
                    <a:pt x="3669829" y="412932"/>
                  </a:lnTo>
                  <a:cubicBezTo>
                    <a:pt x="3669829" y="421102"/>
                    <a:pt x="3666584" y="428937"/>
                    <a:pt x="3660807" y="434714"/>
                  </a:cubicBezTo>
                  <a:cubicBezTo>
                    <a:pt x="3655030" y="440490"/>
                    <a:pt x="3647195" y="443736"/>
                    <a:pt x="3639026" y="443736"/>
                  </a:cubicBezTo>
                  <a:lnTo>
                    <a:pt x="30804" y="443736"/>
                  </a:lnTo>
                  <a:cubicBezTo>
                    <a:pt x="22634" y="443736"/>
                    <a:pt x="14799" y="440490"/>
                    <a:pt x="9022" y="434714"/>
                  </a:cubicBezTo>
                  <a:cubicBezTo>
                    <a:pt x="3245" y="428937"/>
                    <a:pt x="0" y="421102"/>
                    <a:pt x="0" y="412932"/>
                  </a:cubicBezTo>
                  <a:lnTo>
                    <a:pt x="0" y="30804"/>
                  </a:lnTo>
                  <a:cubicBezTo>
                    <a:pt x="0" y="22634"/>
                    <a:pt x="3245" y="14799"/>
                    <a:pt x="9022" y="9022"/>
                  </a:cubicBezTo>
                  <a:cubicBezTo>
                    <a:pt x="14799" y="3245"/>
                    <a:pt x="22634" y="0"/>
                    <a:pt x="30804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669830" cy="48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1196" y="5218438"/>
            <a:ext cx="12817801" cy="1549859"/>
            <a:chOff x="0" y="0"/>
            <a:chExt cx="3669830" cy="4437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69829" cy="443736"/>
            </a:xfrm>
            <a:custGeom>
              <a:avLst/>
              <a:gdLst/>
              <a:ahLst/>
              <a:cxnLst/>
              <a:rect r="r" b="b" t="t" l="l"/>
              <a:pathLst>
                <a:path h="443736" w="3669829">
                  <a:moveTo>
                    <a:pt x="30804" y="0"/>
                  </a:moveTo>
                  <a:lnTo>
                    <a:pt x="3639026" y="0"/>
                  </a:lnTo>
                  <a:cubicBezTo>
                    <a:pt x="3647195" y="0"/>
                    <a:pt x="3655030" y="3245"/>
                    <a:pt x="3660807" y="9022"/>
                  </a:cubicBezTo>
                  <a:cubicBezTo>
                    <a:pt x="3666584" y="14799"/>
                    <a:pt x="3669829" y="22634"/>
                    <a:pt x="3669829" y="30804"/>
                  </a:cubicBezTo>
                  <a:lnTo>
                    <a:pt x="3669829" y="412932"/>
                  </a:lnTo>
                  <a:cubicBezTo>
                    <a:pt x="3669829" y="421102"/>
                    <a:pt x="3666584" y="428937"/>
                    <a:pt x="3660807" y="434714"/>
                  </a:cubicBezTo>
                  <a:cubicBezTo>
                    <a:pt x="3655030" y="440490"/>
                    <a:pt x="3647195" y="443736"/>
                    <a:pt x="3639026" y="443736"/>
                  </a:cubicBezTo>
                  <a:lnTo>
                    <a:pt x="30804" y="443736"/>
                  </a:lnTo>
                  <a:cubicBezTo>
                    <a:pt x="22634" y="443736"/>
                    <a:pt x="14799" y="440490"/>
                    <a:pt x="9022" y="434714"/>
                  </a:cubicBezTo>
                  <a:cubicBezTo>
                    <a:pt x="3245" y="428937"/>
                    <a:pt x="0" y="421102"/>
                    <a:pt x="0" y="412932"/>
                  </a:cubicBezTo>
                  <a:lnTo>
                    <a:pt x="0" y="30804"/>
                  </a:lnTo>
                  <a:cubicBezTo>
                    <a:pt x="0" y="22634"/>
                    <a:pt x="3245" y="14799"/>
                    <a:pt x="9022" y="9022"/>
                  </a:cubicBezTo>
                  <a:cubicBezTo>
                    <a:pt x="14799" y="3245"/>
                    <a:pt x="22634" y="0"/>
                    <a:pt x="30804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669830" cy="48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395336" y="7077136"/>
            <a:ext cx="12817801" cy="1549859"/>
            <a:chOff x="0" y="0"/>
            <a:chExt cx="3669830" cy="4437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69829" cy="443736"/>
            </a:xfrm>
            <a:custGeom>
              <a:avLst/>
              <a:gdLst/>
              <a:ahLst/>
              <a:cxnLst/>
              <a:rect r="r" b="b" t="t" l="l"/>
              <a:pathLst>
                <a:path h="443736" w="3669829">
                  <a:moveTo>
                    <a:pt x="30804" y="0"/>
                  </a:moveTo>
                  <a:lnTo>
                    <a:pt x="3639026" y="0"/>
                  </a:lnTo>
                  <a:cubicBezTo>
                    <a:pt x="3647195" y="0"/>
                    <a:pt x="3655030" y="3245"/>
                    <a:pt x="3660807" y="9022"/>
                  </a:cubicBezTo>
                  <a:cubicBezTo>
                    <a:pt x="3666584" y="14799"/>
                    <a:pt x="3669829" y="22634"/>
                    <a:pt x="3669829" y="30804"/>
                  </a:cubicBezTo>
                  <a:lnTo>
                    <a:pt x="3669829" y="412932"/>
                  </a:lnTo>
                  <a:cubicBezTo>
                    <a:pt x="3669829" y="421102"/>
                    <a:pt x="3666584" y="428937"/>
                    <a:pt x="3660807" y="434714"/>
                  </a:cubicBezTo>
                  <a:cubicBezTo>
                    <a:pt x="3655030" y="440490"/>
                    <a:pt x="3647195" y="443736"/>
                    <a:pt x="3639026" y="443736"/>
                  </a:cubicBezTo>
                  <a:lnTo>
                    <a:pt x="30804" y="443736"/>
                  </a:lnTo>
                  <a:cubicBezTo>
                    <a:pt x="22634" y="443736"/>
                    <a:pt x="14799" y="440490"/>
                    <a:pt x="9022" y="434714"/>
                  </a:cubicBezTo>
                  <a:cubicBezTo>
                    <a:pt x="3245" y="428937"/>
                    <a:pt x="0" y="421102"/>
                    <a:pt x="0" y="412932"/>
                  </a:cubicBezTo>
                  <a:lnTo>
                    <a:pt x="0" y="30804"/>
                  </a:lnTo>
                  <a:cubicBezTo>
                    <a:pt x="0" y="22634"/>
                    <a:pt x="3245" y="14799"/>
                    <a:pt x="9022" y="9022"/>
                  </a:cubicBezTo>
                  <a:cubicBezTo>
                    <a:pt x="14799" y="3245"/>
                    <a:pt x="22634" y="0"/>
                    <a:pt x="30804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669830" cy="48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85468" y="5167920"/>
            <a:ext cx="1440079" cy="1418320"/>
            <a:chOff x="0" y="0"/>
            <a:chExt cx="1920106" cy="189109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920106" cy="1891093"/>
              <a:chOff x="0" y="0"/>
              <a:chExt cx="6564630" cy="646544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7AA93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477492" y="607722"/>
              <a:ext cx="965122" cy="76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4219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85468" y="7077136"/>
            <a:ext cx="1440079" cy="1418320"/>
            <a:chOff x="0" y="0"/>
            <a:chExt cx="1920106" cy="189109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920106" cy="1891093"/>
              <a:chOff x="0" y="0"/>
              <a:chExt cx="6564630" cy="646544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3810" y="-12700"/>
                <a:ext cx="6553200" cy="6483221"/>
              </a:xfrm>
              <a:custGeom>
                <a:avLst/>
                <a:gdLst/>
                <a:ahLst/>
                <a:cxnLst/>
                <a:rect r="r" b="b" t="t" l="l"/>
                <a:pathLst>
                  <a:path h="6483221" w="6553200">
                    <a:moveTo>
                      <a:pt x="6553200" y="3293820"/>
                    </a:moveTo>
                    <a:lnTo>
                      <a:pt x="6553200" y="3235992"/>
                    </a:lnTo>
                    <a:cubicBezTo>
                      <a:pt x="6553200" y="3057479"/>
                      <a:pt x="6410960" y="2911651"/>
                      <a:pt x="6233160" y="2902851"/>
                    </a:cubicBezTo>
                    <a:cubicBezTo>
                      <a:pt x="6404610" y="2853823"/>
                      <a:pt x="6508750" y="2680339"/>
                      <a:pt x="6468110" y="2506854"/>
                    </a:cubicBezTo>
                    <a:cubicBezTo>
                      <a:pt x="6464300" y="2490511"/>
                      <a:pt x="6460490" y="2474169"/>
                      <a:pt x="6456680" y="2459083"/>
                    </a:cubicBezTo>
                    <a:cubicBezTo>
                      <a:pt x="6413500" y="2285598"/>
                      <a:pt x="6239510" y="2178742"/>
                      <a:pt x="6065520" y="2212685"/>
                    </a:cubicBezTo>
                    <a:cubicBezTo>
                      <a:pt x="6220460" y="2124685"/>
                      <a:pt x="6278880" y="1931087"/>
                      <a:pt x="6197600" y="1772688"/>
                    </a:cubicBezTo>
                    <a:cubicBezTo>
                      <a:pt x="6189980" y="1757602"/>
                      <a:pt x="6182360" y="1743774"/>
                      <a:pt x="6174740" y="1728688"/>
                    </a:cubicBezTo>
                    <a:cubicBezTo>
                      <a:pt x="6090920" y="1571546"/>
                      <a:pt x="5896610" y="1508690"/>
                      <a:pt x="5735320" y="1582861"/>
                    </a:cubicBezTo>
                    <a:cubicBezTo>
                      <a:pt x="5863590" y="1460918"/>
                      <a:pt x="5875020" y="1259777"/>
                      <a:pt x="5756910" y="1124007"/>
                    </a:cubicBezTo>
                    <a:cubicBezTo>
                      <a:pt x="5746750" y="1111435"/>
                      <a:pt x="5735320" y="1100121"/>
                      <a:pt x="5723890" y="1087550"/>
                    </a:cubicBezTo>
                    <a:cubicBezTo>
                      <a:pt x="5604510" y="954293"/>
                      <a:pt x="5400040" y="939208"/>
                      <a:pt x="5261610" y="1049836"/>
                    </a:cubicBezTo>
                    <a:cubicBezTo>
                      <a:pt x="5356860" y="901494"/>
                      <a:pt x="5320030" y="702867"/>
                      <a:pt x="5172710" y="599782"/>
                    </a:cubicBezTo>
                    <a:cubicBezTo>
                      <a:pt x="5158740" y="589725"/>
                      <a:pt x="5146040" y="580925"/>
                      <a:pt x="5132070" y="570868"/>
                    </a:cubicBezTo>
                    <a:cubicBezTo>
                      <a:pt x="4983480" y="470297"/>
                      <a:pt x="4781550" y="502982"/>
                      <a:pt x="4673600" y="643781"/>
                    </a:cubicBezTo>
                    <a:cubicBezTo>
                      <a:pt x="4730750" y="476582"/>
                      <a:pt x="4645660" y="291784"/>
                      <a:pt x="4478020" y="226413"/>
                    </a:cubicBezTo>
                    <a:cubicBezTo>
                      <a:pt x="4462780" y="220127"/>
                      <a:pt x="4447540" y="215099"/>
                      <a:pt x="4432300" y="208813"/>
                    </a:cubicBezTo>
                    <a:cubicBezTo>
                      <a:pt x="4263390" y="145956"/>
                      <a:pt x="4075430" y="226413"/>
                      <a:pt x="4004310" y="388583"/>
                    </a:cubicBezTo>
                    <a:cubicBezTo>
                      <a:pt x="4019550" y="212584"/>
                      <a:pt x="3892550" y="54185"/>
                      <a:pt x="3713480" y="30300"/>
                    </a:cubicBezTo>
                    <a:cubicBezTo>
                      <a:pt x="3696970" y="27786"/>
                      <a:pt x="3680460" y="26528"/>
                      <a:pt x="3663950" y="24014"/>
                    </a:cubicBezTo>
                    <a:cubicBezTo>
                      <a:pt x="3486150" y="3810"/>
                      <a:pt x="3322320" y="124585"/>
                      <a:pt x="3293110" y="298069"/>
                    </a:cubicBezTo>
                    <a:cubicBezTo>
                      <a:pt x="3265170" y="124585"/>
                      <a:pt x="3103880" y="0"/>
                      <a:pt x="2924810" y="18986"/>
                    </a:cubicBezTo>
                    <a:cubicBezTo>
                      <a:pt x="2908300" y="20243"/>
                      <a:pt x="2891790" y="22757"/>
                      <a:pt x="2875280" y="24014"/>
                    </a:cubicBezTo>
                    <a:cubicBezTo>
                      <a:pt x="2696210" y="45385"/>
                      <a:pt x="2567940" y="202527"/>
                      <a:pt x="2580640" y="378526"/>
                    </a:cubicBezTo>
                    <a:cubicBezTo>
                      <a:pt x="2512060" y="216356"/>
                      <a:pt x="2325370" y="134642"/>
                      <a:pt x="2155190" y="194984"/>
                    </a:cubicBezTo>
                    <a:cubicBezTo>
                      <a:pt x="2139950" y="201270"/>
                      <a:pt x="2123440" y="206299"/>
                      <a:pt x="2108200" y="212584"/>
                    </a:cubicBezTo>
                    <a:cubicBezTo>
                      <a:pt x="1940560" y="276698"/>
                      <a:pt x="1852930" y="458983"/>
                      <a:pt x="1907540" y="626181"/>
                    </a:cubicBezTo>
                    <a:cubicBezTo>
                      <a:pt x="1800860" y="485382"/>
                      <a:pt x="1600200" y="450183"/>
                      <a:pt x="1450340" y="549496"/>
                    </a:cubicBezTo>
                    <a:cubicBezTo>
                      <a:pt x="1436370" y="558296"/>
                      <a:pt x="1422400" y="568353"/>
                      <a:pt x="1409700" y="577153"/>
                    </a:cubicBezTo>
                    <a:cubicBezTo>
                      <a:pt x="1262380" y="678981"/>
                      <a:pt x="1221740" y="876351"/>
                      <a:pt x="1315720" y="1025950"/>
                    </a:cubicBezTo>
                    <a:cubicBezTo>
                      <a:pt x="1178560" y="914065"/>
                      <a:pt x="974090" y="927894"/>
                      <a:pt x="853440" y="1058636"/>
                    </a:cubicBezTo>
                    <a:cubicBezTo>
                      <a:pt x="842010" y="1071207"/>
                      <a:pt x="831850" y="1082521"/>
                      <a:pt x="820420" y="1095093"/>
                    </a:cubicBezTo>
                    <a:cubicBezTo>
                      <a:pt x="701040" y="1228349"/>
                      <a:pt x="709930" y="1430747"/>
                      <a:pt x="836930" y="1553947"/>
                    </a:cubicBezTo>
                    <a:cubicBezTo>
                      <a:pt x="675640" y="1477261"/>
                      <a:pt x="481330" y="1538861"/>
                      <a:pt x="394970" y="1694745"/>
                    </a:cubicBezTo>
                    <a:cubicBezTo>
                      <a:pt x="387350" y="1708574"/>
                      <a:pt x="379730" y="1723660"/>
                      <a:pt x="372110" y="1738745"/>
                    </a:cubicBezTo>
                    <a:cubicBezTo>
                      <a:pt x="288290" y="1897144"/>
                      <a:pt x="345440" y="2090743"/>
                      <a:pt x="500380" y="2179999"/>
                    </a:cubicBezTo>
                    <a:cubicBezTo>
                      <a:pt x="325120" y="2143542"/>
                      <a:pt x="151130" y="2249142"/>
                      <a:pt x="105410" y="2422626"/>
                    </a:cubicBezTo>
                    <a:cubicBezTo>
                      <a:pt x="101600" y="2438969"/>
                      <a:pt x="97790" y="2454054"/>
                      <a:pt x="92710" y="2470397"/>
                    </a:cubicBezTo>
                    <a:cubicBezTo>
                      <a:pt x="49530" y="2643882"/>
                      <a:pt x="152400" y="2818623"/>
                      <a:pt x="323850" y="2868909"/>
                    </a:cubicBezTo>
                    <a:cubicBezTo>
                      <a:pt x="146050" y="2875194"/>
                      <a:pt x="2540" y="3019765"/>
                      <a:pt x="0" y="3197021"/>
                    </a:cubicBezTo>
                    <a:lnTo>
                      <a:pt x="0" y="3244792"/>
                    </a:lnTo>
                    <a:cubicBezTo>
                      <a:pt x="0" y="3425819"/>
                      <a:pt x="144780" y="3570389"/>
                      <a:pt x="326390" y="3575418"/>
                    </a:cubicBezTo>
                    <a:cubicBezTo>
                      <a:pt x="151130" y="3620675"/>
                      <a:pt x="43180" y="3796674"/>
                      <a:pt x="83820" y="3972672"/>
                    </a:cubicBezTo>
                    <a:cubicBezTo>
                      <a:pt x="87630" y="3989015"/>
                      <a:pt x="91440" y="4004101"/>
                      <a:pt x="95250" y="4020443"/>
                    </a:cubicBezTo>
                    <a:cubicBezTo>
                      <a:pt x="138430" y="4193928"/>
                      <a:pt x="311150" y="4302042"/>
                      <a:pt x="486410" y="4268099"/>
                    </a:cubicBezTo>
                    <a:cubicBezTo>
                      <a:pt x="331470" y="4356098"/>
                      <a:pt x="271780" y="4549697"/>
                      <a:pt x="354330" y="4708096"/>
                    </a:cubicBezTo>
                    <a:cubicBezTo>
                      <a:pt x="361950" y="4723181"/>
                      <a:pt x="369570" y="4737010"/>
                      <a:pt x="377190" y="4752096"/>
                    </a:cubicBezTo>
                    <a:cubicBezTo>
                      <a:pt x="461010" y="4909237"/>
                      <a:pt x="655320" y="4973351"/>
                      <a:pt x="816610" y="4899180"/>
                    </a:cubicBezTo>
                    <a:cubicBezTo>
                      <a:pt x="688340" y="5021122"/>
                      <a:pt x="676910" y="5222264"/>
                      <a:pt x="795020" y="5358034"/>
                    </a:cubicBezTo>
                    <a:cubicBezTo>
                      <a:pt x="805180" y="5370606"/>
                      <a:pt x="816610" y="5383177"/>
                      <a:pt x="828040" y="5394491"/>
                    </a:cubicBezTo>
                    <a:cubicBezTo>
                      <a:pt x="947420" y="5527747"/>
                      <a:pt x="1150620" y="5544090"/>
                      <a:pt x="1290320" y="5433463"/>
                    </a:cubicBezTo>
                    <a:cubicBezTo>
                      <a:pt x="1193800" y="5581804"/>
                      <a:pt x="1231900" y="5780431"/>
                      <a:pt x="1379220" y="5884773"/>
                    </a:cubicBezTo>
                    <a:cubicBezTo>
                      <a:pt x="1393190" y="5894830"/>
                      <a:pt x="1405890" y="5903630"/>
                      <a:pt x="1419860" y="5912430"/>
                    </a:cubicBezTo>
                    <a:cubicBezTo>
                      <a:pt x="1568450" y="6014258"/>
                      <a:pt x="1770380" y="5981572"/>
                      <a:pt x="1878330" y="5840774"/>
                    </a:cubicBezTo>
                    <a:cubicBezTo>
                      <a:pt x="1821180" y="6007972"/>
                      <a:pt x="1905000" y="6192771"/>
                      <a:pt x="2072640" y="6258142"/>
                    </a:cubicBezTo>
                    <a:cubicBezTo>
                      <a:pt x="2087880" y="6264428"/>
                      <a:pt x="2103120" y="6269456"/>
                      <a:pt x="2118360" y="6275742"/>
                    </a:cubicBezTo>
                    <a:cubicBezTo>
                      <a:pt x="2287270" y="6338599"/>
                      <a:pt x="2475230" y="6259399"/>
                      <a:pt x="2546350" y="6097229"/>
                    </a:cubicBezTo>
                    <a:cubicBezTo>
                      <a:pt x="2531110" y="6273228"/>
                      <a:pt x="2658110" y="6431627"/>
                      <a:pt x="2837180" y="6455512"/>
                    </a:cubicBezTo>
                    <a:cubicBezTo>
                      <a:pt x="2853690" y="6458027"/>
                      <a:pt x="2870200" y="6459284"/>
                      <a:pt x="2886710" y="6461798"/>
                    </a:cubicBezTo>
                    <a:cubicBezTo>
                      <a:pt x="3065780" y="6483221"/>
                      <a:pt x="3228340" y="6361227"/>
                      <a:pt x="3258820" y="6187743"/>
                    </a:cubicBezTo>
                    <a:cubicBezTo>
                      <a:pt x="3284220" y="6349913"/>
                      <a:pt x="3426460" y="6468083"/>
                      <a:pt x="3590290" y="6468083"/>
                    </a:cubicBezTo>
                    <a:cubicBezTo>
                      <a:pt x="3601720" y="6468083"/>
                      <a:pt x="3614420" y="6468083"/>
                      <a:pt x="3625850" y="6465569"/>
                    </a:cubicBezTo>
                    <a:cubicBezTo>
                      <a:pt x="3642360" y="6464312"/>
                      <a:pt x="3658870" y="6461798"/>
                      <a:pt x="3675380" y="6460541"/>
                    </a:cubicBezTo>
                    <a:cubicBezTo>
                      <a:pt x="3854450" y="6439170"/>
                      <a:pt x="3982720" y="6282028"/>
                      <a:pt x="3971290" y="6106029"/>
                    </a:cubicBezTo>
                    <a:cubicBezTo>
                      <a:pt x="4039870" y="6268200"/>
                      <a:pt x="4226560" y="6351170"/>
                      <a:pt x="4396740" y="6289570"/>
                    </a:cubicBezTo>
                    <a:cubicBezTo>
                      <a:pt x="4411980" y="6284542"/>
                      <a:pt x="4427220" y="6278256"/>
                      <a:pt x="4443730" y="6271971"/>
                    </a:cubicBezTo>
                    <a:cubicBezTo>
                      <a:pt x="4611370" y="6209114"/>
                      <a:pt x="4699000" y="6026829"/>
                      <a:pt x="4644390" y="5858373"/>
                    </a:cubicBezTo>
                    <a:cubicBezTo>
                      <a:pt x="4751070" y="5999173"/>
                      <a:pt x="4951730" y="6034372"/>
                      <a:pt x="5101590" y="5935059"/>
                    </a:cubicBezTo>
                    <a:cubicBezTo>
                      <a:pt x="5115560" y="5926259"/>
                      <a:pt x="5128260" y="5917459"/>
                      <a:pt x="5142230" y="5907402"/>
                    </a:cubicBezTo>
                    <a:cubicBezTo>
                      <a:pt x="5290820" y="5805574"/>
                      <a:pt x="5331460" y="5608204"/>
                      <a:pt x="5237480" y="5458605"/>
                    </a:cubicBezTo>
                    <a:cubicBezTo>
                      <a:pt x="5374640" y="5570490"/>
                      <a:pt x="5579110" y="5557919"/>
                      <a:pt x="5699760" y="5425920"/>
                    </a:cubicBezTo>
                    <a:cubicBezTo>
                      <a:pt x="5711190" y="5414606"/>
                      <a:pt x="5721350" y="5402034"/>
                      <a:pt x="5732780" y="5389463"/>
                    </a:cubicBezTo>
                    <a:cubicBezTo>
                      <a:pt x="5852160" y="5256206"/>
                      <a:pt x="5844540" y="5053808"/>
                      <a:pt x="5716270" y="4930609"/>
                    </a:cubicBezTo>
                    <a:cubicBezTo>
                      <a:pt x="5876290" y="5007294"/>
                      <a:pt x="6071870" y="4946952"/>
                      <a:pt x="6158230" y="4789810"/>
                    </a:cubicBezTo>
                    <a:cubicBezTo>
                      <a:pt x="6165850" y="4775981"/>
                      <a:pt x="6173470" y="4760896"/>
                      <a:pt x="6181090" y="4747067"/>
                    </a:cubicBezTo>
                    <a:cubicBezTo>
                      <a:pt x="6264910" y="4588668"/>
                      <a:pt x="6207760" y="4395070"/>
                      <a:pt x="6054090" y="4304556"/>
                    </a:cubicBezTo>
                    <a:cubicBezTo>
                      <a:pt x="6229350" y="4341013"/>
                      <a:pt x="6403340" y="4235414"/>
                      <a:pt x="6449060" y="4063186"/>
                    </a:cubicBezTo>
                    <a:cubicBezTo>
                      <a:pt x="6452870" y="4046843"/>
                      <a:pt x="6457950" y="4031758"/>
                      <a:pt x="6461760" y="4015415"/>
                    </a:cubicBezTo>
                    <a:cubicBezTo>
                      <a:pt x="6504940" y="3841931"/>
                      <a:pt x="6402070" y="3667189"/>
                      <a:pt x="6231890" y="3616904"/>
                    </a:cubicBezTo>
                    <a:cubicBezTo>
                      <a:pt x="6407150" y="3615646"/>
                      <a:pt x="6550660" y="3472333"/>
                      <a:pt x="6553200" y="3293820"/>
                    </a:cubicBezTo>
                    <a:close/>
                  </a:path>
                </a:pathLst>
              </a:custGeom>
              <a:solidFill>
                <a:srgbClr val="7AA938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477492" y="607722"/>
              <a:ext cx="965122" cy="761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4219">
                  <a:solidFill>
                    <a:srgbClr val="FFFFFF"/>
                  </a:solidFill>
                  <a:latin typeface="Bobby Jones Condensed"/>
                  <a:ea typeface="Bobby Jones Condensed"/>
                  <a:cs typeface="Bobby Jones Condensed"/>
                  <a:sym typeface="Bobby Jones Condensed"/>
                </a:rPr>
                <a:t>03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789090" y="3592036"/>
            <a:ext cx="12011444" cy="8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Desarrollo de software: </a:t>
            </a:r>
            <a:r>
              <a:rPr lang="en-US" sz="2440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Aplicación de competencias en análisis, diseño e implementación de soluciones tecnológicas, incluyendo plataformas web.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89090" y="5351463"/>
            <a:ext cx="12011444" cy="12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bases de datos y arquitectura</a:t>
            </a:r>
            <a:r>
              <a:rPr lang="en-US" b="true" sz="2440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4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 Diseño y administración de bases de datos; construcción de una arquitectura escalable con frontend, backend y base de datos.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89090" y="7401500"/>
            <a:ext cx="12011444" cy="82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8"/>
              </a:lnSpc>
              <a:spcBef>
                <a:spcPct val="0"/>
              </a:spcBef>
            </a:pPr>
            <a:r>
              <a:rPr lang="en-US" b="true" sz="2440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proyectos</a:t>
            </a:r>
            <a:r>
              <a:rPr lang="en-US" b="true" sz="2440" strike="noStrike" u="none">
                <a:solidFill>
                  <a:srgbClr val="010204"/>
                </a:solidFill>
                <a:latin typeface="DM Sans Bold"/>
                <a:ea typeface="DM Sans Bold"/>
                <a:cs typeface="DM Sans Bold"/>
                <a:sym typeface="DM Sans Bold"/>
              </a:rPr>
              <a:t>: </a:t>
            </a:r>
            <a:r>
              <a:rPr lang="en-US" sz="2440" strike="noStrike" u="none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Organización del trabajo y documentación técnica usando Scrum para cumplir objetivos de manera iterativa.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35973">
            <a:off x="-2674323" y="3509505"/>
            <a:ext cx="3647711" cy="4253890"/>
          </a:xfrm>
          <a:custGeom>
            <a:avLst/>
            <a:gdLst/>
            <a:ahLst/>
            <a:cxnLst/>
            <a:rect r="r" b="b" t="t" l="l"/>
            <a:pathLst>
              <a:path h="4253890" w="3647711">
                <a:moveTo>
                  <a:pt x="0" y="0"/>
                </a:moveTo>
                <a:lnTo>
                  <a:pt x="3647711" y="0"/>
                </a:lnTo>
                <a:lnTo>
                  <a:pt x="3647711" y="4253890"/>
                </a:lnTo>
                <a:lnTo>
                  <a:pt x="0" y="425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59310">
            <a:off x="16538597" y="-1869105"/>
            <a:ext cx="4152444" cy="4899639"/>
          </a:xfrm>
          <a:custGeom>
            <a:avLst/>
            <a:gdLst/>
            <a:ahLst/>
            <a:cxnLst/>
            <a:rect r="r" b="b" t="t" l="l"/>
            <a:pathLst>
              <a:path h="4899639" w="4152444">
                <a:moveTo>
                  <a:pt x="0" y="0"/>
                </a:moveTo>
                <a:lnTo>
                  <a:pt x="4152444" y="0"/>
                </a:lnTo>
                <a:lnTo>
                  <a:pt x="4152444" y="4899639"/>
                </a:lnTo>
                <a:lnTo>
                  <a:pt x="0" y="489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456" y="8899448"/>
            <a:ext cx="4803363" cy="5752530"/>
          </a:xfrm>
          <a:custGeom>
            <a:avLst/>
            <a:gdLst/>
            <a:ahLst/>
            <a:cxnLst/>
            <a:rect r="r" b="b" t="t" l="l"/>
            <a:pathLst>
              <a:path h="5752530" w="4803363">
                <a:moveTo>
                  <a:pt x="0" y="0"/>
                </a:moveTo>
                <a:lnTo>
                  <a:pt x="4803363" y="0"/>
                </a:lnTo>
                <a:lnTo>
                  <a:pt x="4803363" y="5752530"/>
                </a:lnTo>
                <a:lnTo>
                  <a:pt x="0" y="57525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586119" y="5840695"/>
            <a:ext cx="3171877" cy="3212028"/>
          </a:xfrm>
          <a:custGeom>
            <a:avLst/>
            <a:gdLst/>
            <a:ahLst/>
            <a:cxnLst/>
            <a:rect r="r" b="b" t="t" l="l"/>
            <a:pathLst>
              <a:path h="3212028" w="3171877">
                <a:moveTo>
                  <a:pt x="3171877" y="0"/>
                </a:moveTo>
                <a:lnTo>
                  <a:pt x="0" y="0"/>
                </a:lnTo>
                <a:lnTo>
                  <a:pt x="0" y="3212027"/>
                </a:lnTo>
                <a:lnTo>
                  <a:pt x="3171877" y="3212027"/>
                </a:lnTo>
                <a:lnTo>
                  <a:pt x="317187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63631" y="7763395"/>
            <a:ext cx="4461423" cy="3546831"/>
          </a:xfrm>
          <a:custGeom>
            <a:avLst/>
            <a:gdLst/>
            <a:ahLst/>
            <a:cxnLst/>
            <a:rect r="r" b="b" t="t" l="l"/>
            <a:pathLst>
              <a:path h="3546831" w="4461423">
                <a:moveTo>
                  <a:pt x="0" y="0"/>
                </a:moveTo>
                <a:lnTo>
                  <a:pt x="4461423" y="0"/>
                </a:lnTo>
                <a:lnTo>
                  <a:pt x="4461423" y="3546832"/>
                </a:lnTo>
                <a:lnTo>
                  <a:pt x="0" y="354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75818">
            <a:off x="5887513" y="7479208"/>
            <a:ext cx="3055239" cy="8229600"/>
          </a:xfrm>
          <a:custGeom>
            <a:avLst/>
            <a:gdLst/>
            <a:ahLst/>
            <a:cxnLst/>
            <a:rect r="r" b="b" t="t" l="l"/>
            <a:pathLst>
              <a:path h="8229600" w="3055239">
                <a:moveTo>
                  <a:pt x="0" y="0"/>
                </a:moveTo>
                <a:lnTo>
                  <a:pt x="3055239" y="0"/>
                </a:lnTo>
                <a:lnTo>
                  <a:pt x="30552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53631">
            <a:off x="7435741" y="8232765"/>
            <a:ext cx="4718141" cy="6259557"/>
          </a:xfrm>
          <a:custGeom>
            <a:avLst/>
            <a:gdLst/>
            <a:ahLst/>
            <a:cxnLst/>
            <a:rect r="r" b="b" t="t" l="l"/>
            <a:pathLst>
              <a:path h="6259557" w="4718141">
                <a:moveTo>
                  <a:pt x="0" y="0"/>
                </a:moveTo>
                <a:lnTo>
                  <a:pt x="4718141" y="0"/>
                </a:lnTo>
                <a:lnTo>
                  <a:pt x="4718141" y="6259557"/>
                </a:lnTo>
                <a:lnTo>
                  <a:pt x="0" y="625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62146">
            <a:off x="-2978074" y="-2120892"/>
            <a:ext cx="4844517" cy="4559902"/>
          </a:xfrm>
          <a:custGeom>
            <a:avLst/>
            <a:gdLst/>
            <a:ahLst/>
            <a:cxnLst/>
            <a:rect r="r" b="b" t="t" l="l"/>
            <a:pathLst>
              <a:path h="4559902" w="4844517">
                <a:moveTo>
                  <a:pt x="0" y="0"/>
                </a:moveTo>
                <a:lnTo>
                  <a:pt x="4844517" y="0"/>
                </a:lnTo>
                <a:lnTo>
                  <a:pt x="4844517" y="4559901"/>
                </a:lnTo>
                <a:lnTo>
                  <a:pt x="0" y="455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301965">
            <a:off x="1211193" y="-5070269"/>
            <a:ext cx="5805560" cy="6143450"/>
          </a:xfrm>
          <a:custGeom>
            <a:avLst/>
            <a:gdLst/>
            <a:ahLst/>
            <a:cxnLst/>
            <a:rect r="r" b="b" t="t" l="l"/>
            <a:pathLst>
              <a:path h="6143450" w="5805560">
                <a:moveTo>
                  <a:pt x="0" y="0"/>
                </a:moveTo>
                <a:lnTo>
                  <a:pt x="5805561" y="0"/>
                </a:lnTo>
                <a:lnTo>
                  <a:pt x="5805561" y="6143450"/>
                </a:lnTo>
                <a:lnTo>
                  <a:pt x="0" y="6143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472998">
            <a:off x="12510850" y="-2740941"/>
            <a:ext cx="3202463" cy="3795512"/>
          </a:xfrm>
          <a:custGeom>
            <a:avLst/>
            <a:gdLst/>
            <a:ahLst/>
            <a:cxnLst/>
            <a:rect r="r" b="b" t="t" l="l"/>
            <a:pathLst>
              <a:path h="3795512" w="3202463">
                <a:moveTo>
                  <a:pt x="0" y="0"/>
                </a:moveTo>
                <a:lnTo>
                  <a:pt x="3202463" y="0"/>
                </a:lnTo>
                <a:lnTo>
                  <a:pt x="3202463" y="3795512"/>
                </a:lnTo>
                <a:lnTo>
                  <a:pt x="0" y="3795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72749" y="-2284067"/>
            <a:ext cx="3655467" cy="3312767"/>
          </a:xfrm>
          <a:custGeom>
            <a:avLst/>
            <a:gdLst/>
            <a:ahLst/>
            <a:cxnLst/>
            <a:rect r="r" b="b" t="t" l="l"/>
            <a:pathLst>
              <a:path h="3312767" w="3655467">
                <a:moveTo>
                  <a:pt x="0" y="0"/>
                </a:moveTo>
                <a:lnTo>
                  <a:pt x="3655467" y="0"/>
                </a:lnTo>
                <a:lnTo>
                  <a:pt x="3655467" y="3312767"/>
                </a:lnTo>
                <a:lnTo>
                  <a:pt x="0" y="33127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01957" y="6286330"/>
            <a:ext cx="2767647" cy="2971970"/>
          </a:xfrm>
          <a:custGeom>
            <a:avLst/>
            <a:gdLst/>
            <a:ahLst/>
            <a:cxnLst/>
            <a:rect r="r" b="b" t="t" l="l"/>
            <a:pathLst>
              <a:path h="2971970" w="2767647">
                <a:moveTo>
                  <a:pt x="0" y="0"/>
                </a:moveTo>
                <a:lnTo>
                  <a:pt x="2767647" y="0"/>
                </a:lnTo>
                <a:lnTo>
                  <a:pt x="2767647" y="2971970"/>
                </a:lnTo>
                <a:lnTo>
                  <a:pt x="0" y="2971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62789" y="1679716"/>
            <a:ext cx="10650557" cy="129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10"/>
              </a:lnSpc>
            </a:pPr>
            <a:r>
              <a:rPr lang="en-US" sz="9000">
                <a:solidFill>
                  <a:srgbClr val="000000"/>
                </a:solidFill>
                <a:latin typeface="Bobby Jones Condensed"/>
                <a:ea typeface="Bobby Jones Condensed"/>
                <a:cs typeface="Bobby Jones Condensed"/>
                <a:sym typeface="Bobby Jones Condensed"/>
              </a:rPr>
              <a:t>CONCLUSIÓN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7530" y="3328404"/>
            <a:ext cx="15299115" cy="255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16"/>
              </a:lnSpc>
              <a:spcBef>
                <a:spcPct val="0"/>
              </a:spcBef>
            </a:pPr>
            <a:r>
              <a:rPr lang="en-US" sz="3026">
                <a:solidFill>
                  <a:srgbClr val="010204"/>
                </a:solidFill>
                <a:latin typeface="DM Sans"/>
                <a:ea typeface="DM Sans"/>
                <a:cs typeface="DM Sans"/>
                <a:sym typeface="DM Sans"/>
              </a:rPr>
              <a:t>"Ovalle Stock" busca resolver la ineficiente gestión de inventarios en el sector de Lo Valledor con una plataforma web que optimiza el control de stock y mejora la toma de decisiones. Este trabajo no solo ofrece una solución tecnológica a una necesidad real, sino que también nos permite aplicar directamente competencias clave como el desarrollo de software y la gestión de proyectos.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44228" y="334560"/>
            <a:ext cx="2818841" cy="694140"/>
          </a:xfrm>
          <a:custGeom>
            <a:avLst/>
            <a:gdLst/>
            <a:ahLst/>
            <a:cxnLst/>
            <a:rect r="r" b="b" t="t" l="l"/>
            <a:pathLst>
              <a:path h="694140" w="2818841">
                <a:moveTo>
                  <a:pt x="0" y="0"/>
                </a:moveTo>
                <a:lnTo>
                  <a:pt x="2818841" y="0"/>
                </a:lnTo>
                <a:lnTo>
                  <a:pt x="2818841" y="694140"/>
                </a:lnTo>
                <a:lnTo>
                  <a:pt x="0" y="6941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DAGxMS1wNec</dc:identifier>
  <dcterms:modified xsi:type="dcterms:W3CDTF">2011-08-01T06:04:30Z</dcterms:modified>
  <cp:revision>1</cp:revision>
  <dc:title>Presentación proyecto</dc:title>
</cp:coreProperties>
</file>